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8" r:id="rId3"/>
    <p:sldId id="291" r:id="rId4"/>
    <p:sldId id="294" r:id="rId5"/>
    <p:sldId id="293" r:id="rId6"/>
  </p:sldIdLst>
  <p:sldSz cx="9144000" cy="6858000" type="screen4x3"/>
  <p:notesSz cx="6724650" cy="97742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494"/>
    <a:srgbClr val="3166CF"/>
    <a:srgbClr val="BDDEFF"/>
    <a:srgbClr val="3E6FD2"/>
    <a:srgbClr val="2D5EC1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0" autoAdjust="0"/>
  </p:normalViewPr>
  <p:slideViewPr>
    <p:cSldViewPr>
      <p:cViewPr>
        <p:scale>
          <a:sx n="66" d="100"/>
          <a:sy n="66" d="100"/>
        </p:scale>
        <p:origin x="-2850" y="-10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8413" y="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8413" y="928370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425603DF-5C67-4A2C-9B34-B2C0613A24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116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8413" y="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3425"/>
            <a:ext cx="48879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641850"/>
            <a:ext cx="5381625" cy="439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8413" y="928370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80A8A10-CE95-4DDD-93FD-67303A407B8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8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7831DEF3-F50B-48BF-ACDF-34D8AAFFFF35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1AD2C61A-FB4E-41E7-BA2A-06993216BAAA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1AD2C61A-FB4E-41E7-BA2A-06993216BAAA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3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1AD2C61A-FB4E-41E7-BA2A-06993216BAAA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65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21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7EDF14D1-8064-40E9-BAC7-0E6F71C02FC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561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F3699-70BD-4853-8CA5-465F9FB3C7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20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53F41E-B930-435A-97FF-53405DA803B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068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78EB2-8405-4E2C-91ED-84FCF5467E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29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EB4E4-E84F-47EF-BB7C-B0AAF530B08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3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F0A89-1CEC-48A0-827A-DF3CB8FB5F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5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01DE78-D348-44F4-9F80-888FAC90062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52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559E87-289C-46C1-88EE-51346478076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79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EDC895-F796-4559-9424-3D6086DC2F5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42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9302FC-323A-4EE5-821F-CA235A0AB0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48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545AE-F1B8-4E34-BB1B-C9640779B8C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394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57667-162D-425E-BD3B-E20CED93539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95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9C4C6DB-64A8-463A-8ABE-938F578B072E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</p:sldLayoutIdLst>
  <p:hf hd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24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24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24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24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1600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uropa.eu/publications/libraries-archives/index_en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4213" y="2565400"/>
            <a:ext cx="8351837" cy="790575"/>
          </a:xfrm>
        </p:spPr>
        <p:txBody>
          <a:bodyPr/>
          <a:lstStyle/>
          <a:p>
            <a:pPr indent="0" algn="ctr" eaLnBrk="1" hangingPunct="1"/>
            <a:r>
              <a:rPr lang="en-GB" sz="3200" dirty="0" smtClean="0"/>
              <a:t>The Historical Archives of the European Union</a:t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Part 1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68313" y="5732463"/>
            <a:ext cx="8532812" cy="649287"/>
          </a:xfrm>
        </p:spPr>
        <p:txBody>
          <a:bodyPr/>
          <a:lstStyle/>
          <a:p>
            <a:pPr eaLnBrk="1" hangingPunct="1"/>
            <a:endParaRPr lang="en-GB" sz="2400" dirty="0" smtClean="0"/>
          </a:p>
          <a:p>
            <a:pPr eaLnBrk="1" hangingPunct="1"/>
            <a:r>
              <a:rPr lang="en-GB" sz="2000" dirty="0" smtClean="0"/>
              <a:t>European Commission			Secretariat General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Historical</a:t>
            </a:r>
            <a:r>
              <a:rPr lang="fr-BE" dirty="0" smtClean="0"/>
              <a:t> </a:t>
            </a:r>
            <a:r>
              <a:rPr lang="fr-BE" dirty="0" smtClean="0"/>
              <a:t>Archives </a:t>
            </a:r>
            <a:r>
              <a:rPr lang="fr-BE" dirty="0" smtClean="0"/>
              <a:t>of the EU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r-BE" sz="2000" dirty="0" smtClean="0"/>
              <a:t>Archives Regulation 1983 </a:t>
            </a:r>
          </a:p>
          <a:p>
            <a:pPr lvl="1">
              <a:spcAft>
                <a:spcPts val="600"/>
              </a:spcAft>
            </a:pPr>
            <a:r>
              <a:rPr lang="fr-BE" sz="1800" dirty="0" smtClean="0"/>
              <a:t>Obligation to </a:t>
            </a:r>
            <a:r>
              <a:rPr lang="fr-BE" sz="1800" dirty="0" err="1" smtClean="0"/>
              <a:t>establish</a:t>
            </a:r>
            <a:r>
              <a:rPr lang="fr-BE" sz="1800" dirty="0" smtClean="0"/>
              <a:t> </a:t>
            </a:r>
            <a:r>
              <a:rPr lang="fr-BE" sz="1800" dirty="0" err="1" smtClean="0"/>
              <a:t>historical</a:t>
            </a:r>
            <a:r>
              <a:rPr lang="fr-BE" sz="1800" dirty="0" smtClean="0"/>
              <a:t> archives and open </a:t>
            </a:r>
            <a:r>
              <a:rPr lang="fr-BE" sz="1800" dirty="0" err="1" smtClean="0"/>
              <a:t>them</a:t>
            </a:r>
            <a:r>
              <a:rPr lang="fr-BE" sz="1800" dirty="0" smtClean="0"/>
              <a:t> to the public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fr-BE" sz="1800" dirty="0" smtClean="0"/>
              <a:t>30 </a:t>
            </a:r>
            <a:r>
              <a:rPr lang="fr-BE" sz="1800" dirty="0" err="1" smtClean="0"/>
              <a:t>year</a:t>
            </a:r>
            <a:r>
              <a:rPr lang="fr-BE" sz="1800" dirty="0" smtClean="0"/>
              <a:t> </a:t>
            </a:r>
            <a:r>
              <a:rPr lang="fr-BE" sz="1800" dirty="0" err="1" smtClean="0"/>
              <a:t>rule</a:t>
            </a:r>
            <a:endParaRPr lang="fr-BE" sz="18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BE" sz="2000" dirty="0" smtClean="0"/>
              <a:t>Archives of </a:t>
            </a:r>
            <a:r>
              <a:rPr lang="fr-BE" sz="2000" dirty="0" smtClean="0"/>
              <a:t>the </a:t>
            </a:r>
            <a:r>
              <a:rPr lang="fr-BE" sz="2000" dirty="0" smtClean="0"/>
              <a:t>EU institutions</a:t>
            </a:r>
            <a:endParaRPr lang="fr-BE" sz="2400" dirty="0" smtClean="0"/>
          </a:p>
          <a:p>
            <a:pPr lvl="1">
              <a:spcAft>
                <a:spcPts val="600"/>
              </a:spcAft>
            </a:pPr>
            <a:r>
              <a:rPr lang="fr-BE" sz="1800" dirty="0" err="1" smtClean="0"/>
              <a:t>Each</a:t>
            </a:r>
            <a:r>
              <a:rPr lang="fr-BE" sz="1800" dirty="0" smtClean="0"/>
              <a:t> institution has </a:t>
            </a:r>
            <a:r>
              <a:rPr lang="fr-BE" sz="1800" dirty="0" err="1" smtClean="0"/>
              <a:t>its</a:t>
            </a:r>
            <a:r>
              <a:rPr lang="fr-BE" sz="1800" dirty="0" smtClean="0"/>
              <a:t> </a:t>
            </a:r>
            <a:r>
              <a:rPr lang="fr-BE" sz="1800" dirty="0" err="1" smtClean="0"/>
              <a:t>own</a:t>
            </a:r>
            <a:r>
              <a:rPr lang="fr-BE" sz="1800" dirty="0" smtClean="0"/>
              <a:t> archives service</a:t>
            </a:r>
          </a:p>
          <a:p>
            <a:pPr marL="623888" lvl="1" indent="87313">
              <a:spcAft>
                <a:spcPts val="600"/>
              </a:spcAft>
              <a:buNone/>
            </a:pPr>
            <a:r>
              <a:rPr lang="fr-BE" sz="1200" dirty="0" smtClean="0">
                <a:hlinkClick r:id="rId3"/>
              </a:rPr>
              <a:t>http://europa.eu/publications/libraries-archives/index_en.htm</a:t>
            </a:r>
            <a:endParaRPr lang="en-GB" sz="1200" dirty="0" smtClean="0"/>
          </a:p>
          <a:p>
            <a:pPr lvl="1"/>
            <a:r>
              <a:rPr lang="fr-BE" sz="1800" dirty="0" smtClean="0"/>
              <a:t>Inter-</a:t>
            </a:r>
            <a:r>
              <a:rPr lang="fr-BE" sz="1800" dirty="0" err="1" smtClean="0"/>
              <a:t>institutional</a:t>
            </a:r>
            <a:r>
              <a:rPr lang="fr-BE" sz="1800" dirty="0" smtClean="0"/>
              <a:t> </a:t>
            </a:r>
            <a:r>
              <a:rPr lang="fr-BE" sz="1800" dirty="0" err="1" smtClean="0"/>
              <a:t>cooperation</a:t>
            </a:r>
            <a:r>
              <a:rPr lang="fr-BE" sz="1800" dirty="0" smtClean="0"/>
              <a:t> and coordination</a:t>
            </a:r>
          </a:p>
          <a:p>
            <a:pPr lvl="1"/>
            <a:endParaRPr lang="fr-BE" sz="1800" dirty="0" smtClean="0"/>
          </a:p>
          <a:p>
            <a:endParaRPr lang="en-GB" sz="2400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411760" y="6349454"/>
            <a:ext cx="4536504" cy="476250"/>
          </a:xfrm>
        </p:spPr>
        <p:txBody>
          <a:bodyPr/>
          <a:lstStyle/>
          <a:p>
            <a:r>
              <a:rPr lang="en-GB" dirty="0" smtClean="0"/>
              <a:t>Joint meeting EAG//EBNA – </a:t>
            </a:r>
            <a:r>
              <a:rPr lang="en-GB" dirty="0" smtClean="0"/>
              <a:t>Turin, 3 November 2014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4E4-E84F-47EF-BB7C-B0AAF530B088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Deposit</a:t>
            </a:r>
            <a:r>
              <a:rPr lang="fr-BE" dirty="0" smtClean="0"/>
              <a:t> </a:t>
            </a:r>
            <a:r>
              <a:rPr lang="fr-BE" dirty="0" err="1" smtClean="0"/>
              <a:t>at</a:t>
            </a:r>
            <a:r>
              <a:rPr lang="fr-BE" dirty="0" smtClean="0"/>
              <a:t> the EUI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39552" y="2348880"/>
            <a:ext cx="8229600" cy="3529013"/>
          </a:xfrm>
        </p:spPr>
        <p:txBody>
          <a:bodyPr/>
          <a:lstStyle/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fr-BE" sz="2000" dirty="0" err="1" smtClean="0"/>
              <a:t>Purpose</a:t>
            </a:r>
            <a:r>
              <a:rPr lang="fr-BE" sz="2000" dirty="0" smtClean="0"/>
              <a:t>: </a:t>
            </a:r>
            <a:r>
              <a:rPr lang="fr-BE" sz="2000" dirty="0" err="1" smtClean="0"/>
              <a:t>access</a:t>
            </a:r>
            <a:r>
              <a:rPr lang="fr-BE" sz="2000" dirty="0" smtClean="0"/>
              <a:t> </a:t>
            </a:r>
            <a:r>
              <a:rPr lang="fr-BE" sz="2000" dirty="0" err="1" smtClean="0"/>
              <a:t>from</a:t>
            </a:r>
            <a:r>
              <a:rPr lang="fr-BE" sz="2000" dirty="0" smtClean="0"/>
              <a:t> a central location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BE" sz="2000" dirty="0" err="1" smtClean="0"/>
              <a:t>Contractual</a:t>
            </a:r>
            <a:r>
              <a:rPr lang="fr-BE" sz="2000" dirty="0" smtClean="0"/>
              <a:t> </a:t>
            </a:r>
            <a:r>
              <a:rPr lang="fr-BE" sz="2000" dirty="0" err="1" smtClean="0"/>
              <a:t>framework</a:t>
            </a:r>
            <a:endParaRPr lang="fr-BE" sz="2000" dirty="0" smtClean="0"/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BE" dirty="0" err="1"/>
              <a:t>Deposit</a:t>
            </a:r>
            <a:r>
              <a:rPr lang="fr-BE" dirty="0"/>
              <a:t> </a:t>
            </a:r>
            <a:r>
              <a:rPr lang="fr-BE" dirty="0" err="1"/>
              <a:t>contract</a:t>
            </a:r>
            <a:r>
              <a:rPr lang="fr-BE" dirty="0"/>
              <a:t> of 1984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BE" dirty="0" smtClean="0"/>
              <a:t>Joint </a:t>
            </a:r>
            <a:r>
              <a:rPr lang="fr-BE" dirty="0" err="1" smtClean="0"/>
              <a:t>declaration</a:t>
            </a:r>
            <a:r>
              <a:rPr lang="fr-BE" dirty="0" smtClean="0"/>
              <a:t> of </a:t>
            </a:r>
            <a:r>
              <a:rPr lang="fr-BE" dirty="0" err="1" smtClean="0"/>
              <a:t>September</a:t>
            </a:r>
            <a:r>
              <a:rPr lang="fr-BE" dirty="0" smtClean="0"/>
              <a:t> 2004 </a:t>
            </a:r>
          </a:p>
          <a:p>
            <a:pPr lvl="2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fr-BE" dirty="0" smtClean="0"/>
              <a:t>Framework </a:t>
            </a:r>
            <a:r>
              <a:rPr lang="fr-BE" dirty="0" err="1" smtClean="0"/>
              <a:t>Partnership</a:t>
            </a:r>
            <a:r>
              <a:rPr lang="fr-BE" dirty="0" smtClean="0"/>
              <a:t> Agreement of </a:t>
            </a:r>
            <a:r>
              <a:rPr lang="fr-BE" dirty="0" smtClean="0"/>
              <a:t>2011</a:t>
            </a:r>
            <a:endParaRPr lang="fr-BE" dirty="0" smtClean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fr-BE" sz="2000" dirty="0" err="1"/>
              <a:t>Financed</a:t>
            </a:r>
            <a:r>
              <a:rPr lang="fr-BE" sz="2000" dirty="0"/>
              <a:t> </a:t>
            </a:r>
            <a:r>
              <a:rPr lang="fr-BE" sz="2000" dirty="0" err="1"/>
              <a:t>from</a:t>
            </a:r>
            <a:r>
              <a:rPr lang="fr-BE" sz="2000" dirty="0"/>
              <a:t> EU budget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fr-BE" sz="2000" dirty="0" err="1"/>
              <a:t>Currently</a:t>
            </a:r>
            <a:r>
              <a:rPr lang="fr-BE" sz="2000" dirty="0"/>
              <a:t> </a:t>
            </a:r>
            <a:r>
              <a:rPr lang="fr-BE" sz="2000" dirty="0" err="1"/>
              <a:t>seven</a:t>
            </a:r>
            <a:r>
              <a:rPr lang="fr-BE" sz="2000" dirty="0"/>
              <a:t> </a:t>
            </a:r>
            <a:r>
              <a:rPr lang="fr-BE" sz="2000" dirty="0" err="1"/>
              <a:t>depositing</a:t>
            </a:r>
            <a:r>
              <a:rPr lang="fr-BE" sz="2000" dirty="0"/>
              <a:t> institutions</a:t>
            </a:r>
          </a:p>
          <a:p>
            <a:endParaRPr lang="en-GB" sz="2400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411760" y="6237312"/>
            <a:ext cx="4464496" cy="476250"/>
          </a:xfrm>
        </p:spPr>
        <p:txBody>
          <a:bodyPr/>
          <a:lstStyle/>
          <a:p>
            <a:r>
              <a:rPr lang="en-GB" dirty="0" smtClean="0"/>
              <a:t>Joint meeting EAG//EBNA – Turin, 3 November 2014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4E4-E84F-47EF-BB7C-B0AAF530B08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54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BE" dirty="0" err="1" smtClean="0"/>
              <a:t>What</a:t>
            </a:r>
            <a:r>
              <a:rPr lang="fr-BE" dirty="0" smtClean="0"/>
              <a:t> are </a:t>
            </a:r>
            <a:r>
              <a:rPr lang="fr-BE" dirty="0" err="1" smtClean="0"/>
              <a:t>we</a:t>
            </a:r>
            <a:r>
              <a:rPr lang="fr-BE" dirty="0" smtClean="0"/>
              <a:t> </a:t>
            </a:r>
            <a:r>
              <a:rPr lang="fr-BE" dirty="0" err="1" smtClean="0"/>
              <a:t>changing</a:t>
            </a:r>
            <a:r>
              <a:rPr lang="fr-BE" dirty="0" smtClean="0"/>
              <a:t> and </a:t>
            </a:r>
            <a:r>
              <a:rPr lang="fr-BE" dirty="0" err="1" smtClean="0"/>
              <a:t>why</a:t>
            </a:r>
            <a:endParaRPr lang="en-GB" dirty="0"/>
          </a:p>
        </p:txBody>
      </p:sp>
      <p:sp>
        <p:nvSpPr>
          <p:cNvPr id="6" name="Content Placeholder 8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600921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BE" sz="2000" dirty="0" smtClean="0"/>
              <a:t>A more </a:t>
            </a:r>
            <a:r>
              <a:rPr lang="fr-BE" sz="2000" dirty="0" err="1" smtClean="0"/>
              <a:t>solid</a:t>
            </a:r>
            <a:r>
              <a:rPr lang="fr-BE" sz="2000" dirty="0" smtClean="0"/>
              <a:t> </a:t>
            </a:r>
            <a:r>
              <a:rPr lang="fr-BE" sz="2000" dirty="0" err="1" smtClean="0"/>
              <a:t>legal</a:t>
            </a:r>
            <a:r>
              <a:rPr lang="fr-BE" sz="2000" dirty="0" smtClean="0"/>
              <a:t> and </a:t>
            </a:r>
            <a:r>
              <a:rPr lang="fr-BE" sz="2000" dirty="0" err="1" smtClean="0"/>
              <a:t>financial</a:t>
            </a:r>
            <a:r>
              <a:rPr lang="fr-BE" sz="2000" dirty="0" smtClean="0"/>
              <a:t> basis for </a:t>
            </a:r>
            <a:r>
              <a:rPr lang="fr-BE" sz="2000" dirty="0" err="1" smtClean="0"/>
              <a:t>cooperation</a:t>
            </a:r>
            <a:r>
              <a:rPr lang="fr-BE" sz="2000" dirty="0" smtClean="0"/>
              <a:t> </a:t>
            </a:r>
            <a:r>
              <a:rPr lang="fr-BE" sz="2000" dirty="0" err="1" smtClean="0"/>
              <a:t>with</a:t>
            </a:r>
            <a:r>
              <a:rPr lang="fr-BE" sz="2000" dirty="0" smtClean="0"/>
              <a:t> the EUI</a:t>
            </a:r>
          </a:p>
          <a:p>
            <a:pPr lvl="1">
              <a:spcAft>
                <a:spcPts val="600"/>
              </a:spcAft>
            </a:pPr>
            <a:r>
              <a:rPr lang="fr-BE" sz="1800" dirty="0" err="1" smtClean="0"/>
              <a:t>Deposit</a:t>
            </a:r>
            <a:r>
              <a:rPr lang="fr-BE" sz="1800" dirty="0" smtClean="0"/>
              <a:t> of the EU </a:t>
            </a:r>
            <a:r>
              <a:rPr lang="fr-BE" sz="1800" dirty="0" err="1" smtClean="0"/>
              <a:t>historical</a:t>
            </a:r>
            <a:r>
              <a:rPr lang="fr-BE" sz="1800" dirty="0" smtClean="0"/>
              <a:t> archives in Florence </a:t>
            </a:r>
            <a:r>
              <a:rPr lang="fr-BE" sz="1800" dirty="0" err="1" smtClean="0"/>
              <a:t>embedded</a:t>
            </a:r>
            <a:r>
              <a:rPr lang="fr-BE" sz="1800" dirty="0" smtClean="0"/>
              <a:t> </a:t>
            </a:r>
            <a:r>
              <a:rPr lang="fr-BE" sz="1800" dirty="0" smtClean="0"/>
              <a:t>in </a:t>
            </a:r>
            <a:r>
              <a:rPr lang="fr-BE" sz="1800" dirty="0" err="1" smtClean="0"/>
              <a:t>law</a:t>
            </a:r>
            <a:endParaRPr lang="fr-BE" sz="1800" dirty="0" smtClean="0"/>
          </a:p>
          <a:p>
            <a:pPr lvl="1">
              <a:spcAft>
                <a:spcPts val="600"/>
              </a:spcAft>
            </a:pPr>
            <a:r>
              <a:rPr lang="fr-BE" sz="1800" dirty="0"/>
              <a:t>Obligation for all EU institutions to </a:t>
            </a:r>
            <a:r>
              <a:rPr lang="fr-BE" sz="1800" dirty="0" err="1"/>
              <a:t>deposit</a:t>
            </a:r>
            <a:r>
              <a:rPr lang="fr-BE" sz="1800" dirty="0"/>
              <a:t> </a:t>
            </a:r>
            <a:r>
              <a:rPr lang="fr-BE" sz="1800" dirty="0" err="1"/>
              <a:t>at</a:t>
            </a:r>
            <a:r>
              <a:rPr lang="fr-BE" sz="1800" dirty="0"/>
              <a:t> the EUI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BE" sz="2000" dirty="0" smtClean="0"/>
              <a:t>Fit </a:t>
            </a:r>
            <a:r>
              <a:rPr lang="fr-BE" sz="2000" dirty="0" smtClean="0"/>
              <a:t>for </a:t>
            </a:r>
            <a:r>
              <a:rPr lang="fr-BE" sz="2000" dirty="0" err="1" smtClean="0"/>
              <a:t>purpose</a:t>
            </a:r>
            <a:endParaRPr lang="fr-BE" sz="2000" dirty="0" smtClean="0"/>
          </a:p>
          <a:p>
            <a:pPr lvl="1">
              <a:spcBef>
                <a:spcPts val="432"/>
              </a:spcBef>
              <a:spcAft>
                <a:spcPts val="600"/>
              </a:spcAft>
            </a:pPr>
            <a:r>
              <a:rPr lang="fr-BE" sz="1800" dirty="0" err="1" smtClean="0"/>
              <a:t>Takes</a:t>
            </a:r>
            <a:r>
              <a:rPr lang="fr-BE" sz="1800" dirty="0" smtClean="0"/>
              <a:t> </a:t>
            </a:r>
            <a:r>
              <a:rPr lang="fr-BE" sz="1800" dirty="0" err="1" smtClean="0"/>
              <a:t>account</a:t>
            </a:r>
            <a:r>
              <a:rPr lang="fr-BE" sz="1800" dirty="0" smtClean="0"/>
              <a:t> of digital archives</a:t>
            </a:r>
          </a:p>
          <a:p>
            <a:pPr lvl="1">
              <a:spcBef>
                <a:spcPts val="432"/>
              </a:spcBef>
              <a:spcAft>
                <a:spcPts val="600"/>
              </a:spcAft>
            </a:pPr>
            <a:r>
              <a:rPr lang="fr-BE" sz="1800" dirty="0" err="1" smtClean="0"/>
              <a:t>Promotes</a:t>
            </a:r>
            <a:r>
              <a:rPr lang="fr-BE" sz="1800" dirty="0" smtClean="0"/>
              <a:t> online consultation </a:t>
            </a:r>
          </a:p>
          <a:p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39752" y="6237312"/>
            <a:ext cx="4472136" cy="476250"/>
          </a:xfrm>
        </p:spPr>
        <p:txBody>
          <a:bodyPr/>
          <a:lstStyle/>
          <a:p>
            <a:r>
              <a:rPr lang="en-GB" smtClean="0"/>
              <a:t>Joint meeting EAG//EBNA – Turin, 3 November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4E4-E84F-47EF-BB7C-B0AAF530B08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56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Next</a:t>
            </a:r>
            <a:r>
              <a:rPr lang="fr-BE" dirty="0" smtClean="0"/>
              <a:t> </a:t>
            </a:r>
            <a:r>
              <a:rPr lang="fr-BE" dirty="0" err="1" smtClean="0"/>
              <a:t>steps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95536" y="2636912"/>
            <a:ext cx="8229600" cy="3312889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fr-BE" sz="2000" dirty="0"/>
              <a:t>New </a:t>
            </a:r>
            <a:r>
              <a:rPr lang="fr-BE" sz="2000" dirty="0" err="1"/>
              <a:t>framework</a:t>
            </a:r>
            <a:r>
              <a:rPr lang="fr-BE" sz="2000" dirty="0"/>
              <a:t> </a:t>
            </a:r>
            <a:r>
              <a:rPr lang="fr-BE" sz="2000" dirty="0" err="1"/>
              <a:t>partnership</a:t>
            </a:r>
            <a:r>
              <a:rPr lang="fr-BE" sz="2000" dirty="0"/>
              <a:t> agreement</a:t>
            </a:r>
          </a:p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fr-BE" sz="2000" dirty="0" smtClean="0"/>
              <a:t>Common </a:t>
            </a:r>
            <a:r>
              <a:rPr lang="fr-BE" sz="2000" dirty="0" err="1" smtClean="0"/>
              <a:t>internal</a:t>
            </a:r>
            <a:r>
              <a:rPr lang="fr-BE" sz="2000" dirty="0" smtClean="0"/>
              <a:t> </a:t>
            </a:r>
            <a:r>
              <a:rPr lang="fr-BE" sz="2000" dirty="0" err="1" smtClean="0"/>
              <a:t>rules</a:t>
            </a:r>
            <a:r>
              <a:rPr lang="fr-BE" sz="2000" dirty="0" smtClean="0"/>
              <a:t>: adoption, </a:t>
            </a:r>
            <a:r>
              <a:rPr lang="fr-BE" sz="2000" dirty="0" err="1" smtClean="0"/>
              <a:t>implementation</a:t>
            </a:r>
            <a:r>
              <a:rPr lang="fr-BE" sz="2000" dirty="0" smtClean="0"/>
              <a:t> and </a:t>
            </a:r>
            <a:r>
              <a:rPr lang="fr-BE" sz="2000" dirty="0" err="1" smtClean="0"/>
              <a:t>compliance</a:t>
            </a:r>
            <a:endParaRPr lang="fr-BE" sz="2000" dirty="0" smtClean="0"/>
          </a:p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fr-BE" sz="2000" dirty="0" smtClean="0"/>
              <a:t>Digital </a:t>
            </a:r>
            <a:r>
              <a:rPr lang="fr-BE" sz="2000" dirty="0" smtClean="0"/>
              <a:t>and </a:t>
            </a:r>
            <a:r>
              <a:rPr lang="fr-BE" sz="2000" dirty="0" err="1" smtClean="0"/>
              <a:t>digitised</a:t>
            </a:r>
            <a:r>
              <a:rPr lang="fr-BE" sz="2000" dirty="0" smtClean="0"/>
              <a:t> archives and online </a:t>
            </a:r>
            <a:r>
              <a:rPr lang="fr-BE" sz="2000" dirty="0" err="1" smtClean="0"/>
              <a:t>access</a:t>
            </a:r>
            <a:endParaRPr lang="fr-BE" sz="2000" dirty="0" smtClean="0"/>
          </a:p>
          <a:p>
            <a:pPr lvl="1"/>
            <a:endParaRPr lang="fr-BE" sz="1800" dirty="0" smtClean="0"/>
          </a:p>
          <a:p>
            <a:endParaRPr lang="en-GB" sz="2400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411760" y="6237312"/>
            <a:ext cx="4608512" cy="476250"/>
          </a:xfrm>
        </p:spPr>
        <p:txBody>
          <a:bodyPr/>
          <a:lstStyle/>
          <a:p>
            <a:r>
              <a:rPr lang="en-GB" dirty="0" smtClean="0"/>
              <a:t>Joint meeting EAG//EBNA – Turin, 3 November 2014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4E4-E84F-47EF-BB7C-B0AAF530B08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19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3251</TotalTime>
  <Words>209</Words>
  <Application>Microsoft Office PowerPoint</Application>
  <PresentationFormat>On-screen Show (4:3)</PresentationFormat>
  <Paragraphs>42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Slide_Master</vt:lpstr>
      <vt:lpstr>The Historical Archives of the European Union  Part 1</vt:lpstr>
      <vt:lpstr>Historical Archives of the EU</vt:lpstr>
      <vt:lpstr>Deposit at the EUI</vt:lpstr>
      <vt:lpstr>What are we changing and why</vt:lpstr>
      <vt:lpstr>Next steps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SCHRAM Jef (SG)</cp:lastModifiedBy>
  <cp:revision>222</cp:revision>
  <cp:lastPrinted>2013-03-21T13:24:57Z</cp:lastPrinted>
  <dcterms:created xsi:type="dcterms:W3CDTF">2011-10-28T10:25:18Z</dcterms:created>
  <dcterms:modified xsi:type="dcterms:W3CDTF">2014-10-21T16:30:44Z</dcterms:modified>
</cp:coreProperties>
</file>